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113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24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8207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9665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864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8101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3533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523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458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605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995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871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862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559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63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030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8AD91-1B20-4F73-9F27-D2746E88944E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4DD16C-ABB9-49C3-867E-3747CED3B01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67045"/>
          </a:xfrm>
        </p:spPr>
        <p:txBody>
          <a:bodyPr>
            <a:normAutofit fontScale="90000"/>
          </a:bodyPr>
          <a:lstStyle/>
          <a:p>
            <a:pPr algn="l"/>
            <a: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PODSTAWOWE INFORMACJE ZWIĄZANE                 Z PRAKTYCZNĄ NAUKA ZAWODU</a:t>
            </a:r>
            <a:endParaRPr lang="pl-PL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73487" y="2189408"/>
            <a:ext cx="11818513" cy="4668592"/>
          </a:xfrm>
        </p:spPr>
        <p:txBody>
          <a:bodyPr>
            <a:normAutofit/>
          </a:bodyPr>
          <a:lstStyle/>
          <a:p>
            <a:pPr marL="514350" indent="-514350" algn="l">
              <a:buAutoNum type="romanUcPeriod"/>
            </a:pPr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 zatrudniający młodocianego w celu nauki zawodu jest zobowiązany: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realizować program nauczania uwzględniający podstawę programową kształcenia w zawodzie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szkolnictwa branżowego określonym w klasyfikacji zawodów szkolnictwa branżowego w zakresie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nauczanego zawodu lub realizuje program zapewniający spełnienie wymagań egzaminacyjnych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określonych w standardach będących podstawą przeprowadzania egzaminu kwalifikacyjnego na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tytuł czeladnika w zawodach nieujętych w klasyfikacji zawodów szkolnictwa branżowego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określonych w przepisach dotyczących klasyfikacji zawodów i specjalności na potrzeby rynku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pracy;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zapewnić osoby szkolące młodocianych, spełniające wymagania kwalifikacyjne określone </a:t>
            </a:r>
          </a:p>
          <a:p>
            <a:pPr algn="l"/>
            <a:r>
              <a:rPr lang="pl-P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odrębnych przepisach. </a:t>
            </a:r>
          </a:p>
          <a:p>
            <a:pPr algn="l"/>
            <a:endParaRPr lang="pl-PL" dirty="0" smtClean="0"/>
          </a:p>
          <a:p>
            <a:pPr algn="l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89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l-PL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Pracodawca zatrudniający młodocianych w celu przygotowania zawodowego odbywanego w formie  nauki zawodu:</a:t>
            </a:r>
            <a:endParaRPr lang="pl-PL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kieruje ich na dokształcanie teoretyczne do branżowej szkoły I stopnia albo</a:t>
            </a: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kieruje ich na dokształcanie teoretyczne do centrum kształcenia zawodowego lub do szkoły prowadzącej kształcenie zawodowe realizowane w formie turnusu dokształcania teoretycznego młodocianych, zgodnie z przepisami w sprawie kształcenia ustawicznego w formach pozaszkolnych, albo</a:t>
            </a: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organizuje dokształcanie teoretyczne we własnym zakresie</a:t>
            </a: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Zatrudnienie młodocianego odbywającego naukę zawodu jest dopuszczalne tylko przy pracach objętych  programem praktycznej nauki zawodu.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95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751344"/>
            <a:ext cx="12191999" cy="690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zapisami </a:t>
            </a:r>
            <a:r>
              <a:rPr lang="pl-PL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k.p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pracodawca ustala:</a:t>
            </a:r>
          </a:p>
          <a:p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wymiar i rozkład czasu pracy młodocianego zatrudnionego przy lekkiej pracy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uwzględniając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tygodniową liczbę godzin nauki wynikającą z programu nauczania,  a także z rozkładu zajęć szkolnych młodocianego.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ygodniowy wymiar czasu pracy młodocianego  w okresie odbywania zajęć szkolnych nie może przekraczać 12 godzin.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dniu uczestniczenia  w zajęciach szkolnych wymiar czasu pracy młodocianego nie może przekraczać 2 godzin.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ymiar czasu  pracy młodocianego w okresie ferii szkolnych nie może przekraczać 7 godzin na dobę i 35 godzin  w tygodniu.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obowy wymiar czasu pracy młodocianego w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wieku do 16 lat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może jednak przekraczać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godzin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czas pracy młodocianego w wieku powyżej 16 lat nie może przekraczać 8 godzin na dobę.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czasu pracy młodocianego wlicza się czas nauki w wymiarze wynikającym z obowiązkowego programu  zajęć szkolnych, bez względu na to, czy odbywa się ona w godzinach pracy.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łodocianego nie wolno zatrudniać w godzinach nadliczbowych ani w porze nocnej.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łodocianemu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przysługuje w każdym tygodniu prawo, do co najmniej 48 godzin nieprzerwanego odpoczynku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który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powinien obejmować niedzielę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racownik młodociany uzyskuje z upływem 6 miesięcy od rozpoczęcia pierwszej pracy prawo do urlopu w wymiarze 12 dni roboczych. Z upływem roku pracy młodociany uzyskuje prawo do urlopu w wymiarze 26 dni roboczych. Jednakże w roku kalendarzowym, w którym kończy on 18 lat, ma prawo  do urlopu w wymiarze 20 dni roboczych, jeżeli prawo do urlopu uzyskał przed ukończeniem 18 lat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łodocianemu uczęszczającemu do szkoły należy udzielić urlopu w okresie ferii szkolnych.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łodocianemu, który nie nabył prawa do urlopu, pracodawca może, na jego wniosek, udzielić zaliczkowo urlopu w okresie ferii szkolnych.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racodawca jest obowiązany na wniosek młodocianego, ucznia szkoły dla pracujących, udzielić mu w okresie ferii szkolnych urlopu bezpłatnego w wymiarze nieprzekraczającym łącznie z urlopem wypoczynkowym 2 miesięcy. Okres urlopu bezpłatnego wlicza się do okresu pracy, od którego zależą uprawnienia pracownicze.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80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Kodeks pracy określa obowiązki pracodawcy, który zatrudnia pracowników młodocianych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4699" y="1825625"/>
            <a:ext cx="11835683" cy="476835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racodawca jest obowiązany</a:t>
            </a:r>
            <a:r>
              <a:rPr lang="pl-PL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➢ zapewnić młodocianym pracownikom opiekę i pomoc, niezbędną dla ich przystosowania się do właściwego wykonywania pracy,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➢ prowadzić ewidencję pracowników młodocianych,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➢ zwolnić młodocianego od pracy na czas potrzebny do wzięcia udziału w zajęciach szkoleniowych w związku z dokształcaniem się,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➢ zapoznać młodocianego z wykazem lekkich prac przed rozpoczęciem przez niego pracy. Wykaz lekkich prac ustala pracodawca w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regulaminie pracy.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Pracodawca, który nie ma obowiązku wydania regulaminu, ustala wykaz lekkich prac w osobnym akcie. Pracodawca ustala wymiar i rozkład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czasu  pracy młodocianego zatrudnionego przy lekkiej pracy, uwzględniając tygodniową liczbę godzin nauki wynikającą z programu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nauczania, a także  z rozkładu zajęć szkolnych młodocianego.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➢ przekazać informacje o ryzyku zawodowym, które wiąże się z pracą wykonywaną przez młodocianego oraz o zasadach ochrony przed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zagrożeniami,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➢ na wniosek młodocianego, ucznia szkoły dla pracujących, udzielić mu w okresie ferii szkolnych urlopu bezpłatnego w wymiarze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nieprzekraczającym  łącznie z urlopem wypoczynkowym 2 miesięcy. Okres urlopu bezpłatnego wlicza się do okresu pracy, od którego zależą </a:t>
            </a:r>
          </a:p>
          <a:p>
            <a:pPr marL="0" indent="0">
              <a:buNone/>
            </a:pPr>
            <a:r>
              <a:rPr lang="pl-PL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uprawnienia pracownicze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243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" y="167426"/>
            <a:ext cx="11784168" cy="1403798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rozporządzeniem Ministra Edukacji Narodowej z dnia 22 lutego 2019 r. w sprawie praktycznej nauki zawodu, podmioty przyjmujące uczniów lub młodocianych na praktyczną naukę zawodu (Dz.U. 2019 r., poz. 391):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571224"/>
            <a:ext cx="12350839" cy="5383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zapewniają warunki materialne do realizacji praktycznej nauki zawodu, a w szczególności: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stanowiska szkoleniowe wyposażone w niezbędne urządzenia, sprzęt, narzędzia, materiały i dokumentację techniczną, uwzględniające 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bezpieczeństwa i higieny pracy, 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odzież, obuwie robocze i środki ochrony indywidualnej oraz środki higieny osobistej przysługujące na danym stanowisku,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pomieszczenia do przechowywania odzieży i obuwia roboczego oraz środków ochrony  indywidualnej,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nieodpłatne posiłki profilaktyczne i napoje przysługujące pracownikom na danym stanowisku pracy, zgodnie z odrębnymi przepisami,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e) dostęp do urządzeń </a:t>
            </a:r>
            <a:r>
              <a:rPr lang="pl-PL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higieniczno</a:t>
            </a: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sanitarnych oraz pomieszczeń </a:t>
            </a:r>
            <a:r>
              <a:rPr lang="pl-PL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socjalno</a:t>
            </a: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bytowych,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wyznaczają odpowiednio nauczycieli, instruktorów praktycznej nauki zawodu oraz opiekunów praktyk zawodowych,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zapoznają uczniów lub młodocianych z organizacją pracy, regulaminem pracy, w szczególności w zakresie przestrzegania porządku i 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dyscypliny pracy, oraz z przepisami i zasadami bezpieczeństwa i higieny pracy,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nadzorują przebieg praktycznej nauki zawodu,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sporządzają, w razie wypadku podczas praktycznej nauki zawodu, dokumentację powypadkową,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współpracują ze szkołą lub pracodawcą,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powiadamiają szkołę lub pracodawcę o naruszeniu przez ucznia lub młodocianego regulaminu pracy. 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05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609600"/>
            <a:ext cx="10856890" cy="1320800"/>
          </a:xfrm>
        </p:spPr>
        <p:txBody>
          <a:bodyPr>
            <a:noAutofit/>
          </a:bodyPr>
          <a:lstStyle/>
          <a:p>
            <a:pPr algn="ctr"/>
            <a:r>
              <a:rPr lang="pl-PL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Pracodawcom, którzy zawarli z młodocianymi pracownikami umowę o pracę w celu przygotowania zawodowego, przysługuje dofinansowanie kosztów kształcenia, jeżeli:</a:t>
            </a:r>
            <a:br>
              <a:rPr lang="pl-PL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7425" y="1825625"/>
            <a:ext cx="11848564" cy="4819874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pracodawca lub osoba prowadząca zakład w imieniu pracodawcy albo osoba zatrudniona u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pracodawcy posiada kwalifikacje wymagane do prowadzenia przygotowania zawodowego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młodocianych określone w przepisach w sprawie przygotowania zawodowego młodocianych i ich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wynagradzania;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młodociany pracownik ukończył naukę zawodu lub przyuczenie do wykonywania określonej pracy i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zdał egzamin, zgodnie z przepisami</a:t>
            </a:r>
          </a:p>
          <a:p>
            <a:pPr marL="0" indent="0">
              <a:buNone/>
            </a:pPr>
            <a:r>
              <a:rPr lang="pl-PL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Wysokość kwoty dofinansowania kosztów kształcenia jednego młodocianego pracownika wynosi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w przypadku nauki zawodu – do 8081 zł przy okresie kształcenia wynoszącym 36 miesięcy; jeżeli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okres kształcenia jest krótszy niż 36 miesięcy, kwotę dofinansowania wypłaca się w wysokości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proporcjonalnej do okresu kształcenia;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w przypadku przyuczenia do wykonywania określonej pracy – do 254 zł za każdy pełny miesiąc </a:t>
            </a:r>
          </a:p>
          <a:p>
            <a:pPr marL="0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kształcenia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49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Przykładowy zakres praw i obowiązków ucznia: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9093" y="1390918"/>
            <a:ext cx="11655380" cy="54670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Uczeń ma prawo do: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wykonywania zadań wynikających z programu praktycznej nauki zawodu,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zdobywania wiedzy i umiejętności praktycznych na wyznaczonym stanowisku pod fachowym nadzorem,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aktywnego uczestnictwa w zajęciach,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poszanowania godności osobistej,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nagród i wyróżnień za szczególne osiągnięcia.</a:t>
            </a:r>
          </a:p>
          <a:p>
            <a:pPr marL="0" indent="0">
              <a:buNone/>
            </a:pPr>
            <a:r>
              <a:rPr lang="pl-PL" sz="2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Natomiast obowiązki ucznia to: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W czasie praktycznej nauki zawodu uczeń zobowiązany jest: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przebywać w zakładzie pracy i rzetelnie wykonywać wyznaczoną pracę,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przestrzegać obowiązującego w zakładzie pracy regulaminu i innych przepisów regulujących organizację pracy,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utrzymywać stanowisko w należytym porządku i czystości, szanować powierzony sprzęt, narzędzia i urządzenia,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nie spóźniać się ani nie opuszczać dni szkolenia praktycznego bez usprawiedliwienia (podstawą usprawiedliwienia 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nieobecności jest zwolnienie lekarskie),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e) aktualizować pracowniczą książeczkę zdrowia (gdy posiada).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Każdy wypadek nawet błahy należy zgłosić bezpośrednio przełożonemu.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Uczeń na bieżąco prowadzi dzienniczek zajęć odnotowując w nim wykonywane zadania.</a:t>
            </a:r>
          </a:p>
          <a:p>
            <a:pPr marL="0" indent="0">
              <a:buNone/>
            </a:pPr>
            <a:r>
              <a:rPr lang="pl-PL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Uczeń zobowiązany jest do kulturalnego zachowania wobec przełożonych, kolegów i współpracowników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939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47736" cy="678287"/>
          </a:xfrm>
        </p:spPr>
        <p:txBody>
          <a:bodyPr>
            <a:normAutofit/>
          </a:bodyPr>
          <a:lstStyle/>
          <a:p>
            <a:pPr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Instruktorzy praktycznej nauki zawodu muszą posiadać: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8839" y="1390918"/>
            <a:ext cx="11874321" cy="53060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ukończony kurs pedagogiczny dla instruktorów praktycznej nauki zawodu, którego program został 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przygotowany zgodnie z ramowym programem kursu pedagogicznego dla instruktorów praktycznej 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nauki zawodu, określonym w załączniku do rozporządzenia, i zatwierdzony przez kuratora oświaty lub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ukończony kurs pedagogiczny, którego program został zatwierdzony przez kuratora oświaty 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obejmował łącznie co najmniej 70 godzin zajęć z psychologii, pedagogiki i metodyki oraz 10 godzin 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praktyki metodycznej, lub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przygotowanie pedagogiczne wymagane od nauczycieli, lub</a:t>
            </a:r>
          </a:p>
          <a:p>
            <a:pPr marL="0" indent="0"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kwalifikacje wymagane od nauczycieli praktycznej nauki zawodu, określone w przepisach wydanych  na podstawie art. 9 ust. 2 ustawy z dnia 26 stycznia 1982 r. - Karta Nauczyciela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l-PL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muszą posiadać ponadto: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tytuł zawodowy w zawodzie, którego będą nauczać, lub w zawodzie pokrewnym do zawodu, którego  będą nauczać, i co najmniej trzyletni staż pracy    w zawodzie, którego będą nauczać</a:t>
            </a:r>
          </a:p>
          <a:p>
            <a:pPr>
              <a:buFontTx/>
              <a:buChar char="-"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tytuł robotnika wykwalifikowanego lub równorzędny w zawodzie, którego będą nauczać, i co najmniej  czteroletni staż pracy w zawodzie, którego będą nauczać</a:t>
            </a:r>
          </a:p>
          <a:p>
            <a:pPr>
              <a:buFontTx/>
              <a:buChar char="-"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tytuł zawodowy w zawodzie, którego będą nauczać, lub w zawodzie pokrewnym do zawodu, którego będą nauczać, i co najmniej sześcioletni staż pracy w zawodzie, którego będą nauczać, oraz świadectwo ukończenia zasadniczej szkoły zawodowej lub branżowej szkoły I stopnia, lub</a:t>
            </a:r>
          </a:p>
          <a:p>
            <a:pPr marL="0" indent="0">
              <a:buNone/>
            </a:pPr>
            <a:r>
              <a:rPr lang="pl-PL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tytuł mistrza w zawodzie, którego będą nauczać, lub w zawodzie wchodzącym w zakres zawodu, którego będą nauczać.</a:t>
            </a:r>
          </a:p>
          <a:p>
            <a:pPr>
              <a:buFontTx/>
              <a:buChar char="-"/>
            </a:pP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56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</TotalTime>
  <Words>1534</Words>
  <Application>Microsoft Office PowerPoint</Application>
  <PresentationFormat>Panoramiczny</PresentationFormat>
  <Paragraphs>107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Faseta</vt:lpstr>
      <vt:lpstr>PODSTAWOWE INFORMACJE ZWIĄZANE                 Z PRAKTYCZNĄ NAUKA ZAWODU</vt:lpstr>
      <vt:lpstr>II. Pracodawca zatrudniający młodocianych w celu przygotowania zawodowego odbywanego w formie  nauki zawodu:</vt:lpstr>
      <vt:lpstr>Prezentacja programu PowerPoint</vt:lpstr>
      <vt:lpstr>Kodeks pracy określa obowiązki pracodawcy, który zatrudnia pracowników młodocianych</vt:lpstr>
      <vt:lpstr>Zgodnie z rozporządzeniem Ministra Edukacji Narodowej z dnia 22 lutego 2019 r. w sprawie praktycznej nauki zawodu, podmioty przyjmujące uczniów lub młodocianych na praktyczną naukę zawodu (Dz.U. 2019 r., poz. 391): </vt:lpstr>
      <vt:lpstr>Pracodawcom, którzy zawarli z młodocianymi pracownikami umowę o pracę w celu przygotowania zawodowego, przysługuje dofinansowanie kosztów kształcenia, jeżeli: </vt:lpstr>
      <vt:lpstr>Przykładowy zakres praw i obowiązków ucznia:</vt:lpstr>
      <vt:lpstr>Instruktorzy praktycznej nauki zawodu muszą posiadać: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PODSTAWOWE INFORMACJE ZWIĄZANE Z PRAKTYCZNĄ NAUKA ZAWODU</dc:title>
  <dc:creator>Kierownik</dc:creator>
  <cp:lastModifiedBy>Kierownik</cp:lastModifiedBy>
  <cp:revision>8</cp:revision>
  <dcterms:created xsi:type="dcterms:W3CDTF">2021-10-22T09:26:42Z</dcterms:created>
  <dcterms:modified xsi:type="dcterms:W3CDTF">2021-10-22T13:10:36Z</dcterms:modified>
</cp:coreProperties>
</file>